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32" r:id="rId5"/>
    <p:sldId id="324" r:id="rId6"/>
    <p:sldId id="333" r:id="rId7"/>
    <p:sldId id="334" r:id="rId8"/>
    <p:sldId id="335" r:id="rId9"/>
    <p:sldId id="336" r:id="rId10"/>
    <p:sldId id="337" r:id="rId11"/>
    <p:sldId id="32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99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291" autoAdjust="0"/>
  </p:normalViewPr>
  <p:slideViewPr>
    <p:cSldViewPr>
      <p:cViewPr>
        <p:scale>
          <a:sx n="66" d="100"/>
          <a:sy n="66" d="100"/>
        </p:scale>
        <p:origin x="1446" y="21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F9B3C-CC67-4FB0-B743-3E279AEE8763}" type="datetimeFigureOut">
              <a:rPr lang="en-US" smtClean="0"/>
              <a:pPr/>
              <a:t>7/28/2022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F9B3C-CC67-4FB0-B743-3E279AEE8763}" type="datetimeFigureOut">
              <a:rPr lang="en-US" smtClean="0"/>
              <a:pPr/>
              <a:t>7/28/2022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F9B3C-CC67-4FB0-B743-3E279AEE8763}" type="datetimeFigureOut">
              <a:rPr lang="en-US" smtClean="0"/>
              <a:pPr/>
              <a:t>7/28/2022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F9B3C-CC67-4FB0-B743-3E279AEE8763}" type="datetimeFigureOut">
              <a:rPr lang="en-US" smtClean="0"/>
              <a:pPr/>
              <a:t>7/28/2022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8EC7C-0D21-46D7-810E-B6A6025F19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a:srcRect/>
          <a:stretch>
            <a:fillRect/>
          </a:stretch>
        </p:blipFill>
        <p:spPr bwMode="auto">
          <a:xfrm>
            <a:off x="152400" y="228600"/>
            <a:ext cx="8610600" cy="25908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a:srcRect/>
          <a:stretch>
            <a:fillRect/>
          </a:stretch>
        </p:blipFill>
        <p:spPr bwMode="auto">
          <a:xfrm>
            <a:off x="2895600" y="304800"/>
            <a:ext cx="3200400" cy="2514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2057400" y="2819400"/>
            <a:ext cx="4724400" cy="175545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E95BBC-88AB-4916-A4F0-4E668D8005FC}"/>
              </a:ext>
            </a:extLst>
          </p:cNvPr>
          <p:cNvSpPr/>
          <p:nvPr/>
        </p:nvSpPr>
        <p:spPr>
          <a:xfrm>
            <a:off x="4343400" y="196870"/>
            <a:ext cx="4572000" cy="6555641"/>
          </a:xfrm>
          <a:prstGeom prst="rect">
            <a:avLst/>
          </a:prstGeom>
        </p:spPr>
        <p:txBody>
          <a:bodyPr wrap="square">
            <a:spAutoFit/>
          </a:bodyPr>
          <a:lstStyle/>
          <a:p>
            <a:pPr algn="ctr"/>
            <a:r>
              <a:rPr lang="en-US" sz="4800" b="1" dirty="0">
                <a:solidFill>
                  <a:srgbClr val="7030A0"/>
                </a:solidFill>
              </a:rPr>
              <a:t>B.A. 1</a:t>
            </a:r>
            <a:r>
              <a:rPr lang="en-US" sz="4800" b="1" baseline="30000" dirty="0">
                <a:solidFill>
                  <a:srgbClr val="7030A0"/>
                </a:solidFill>
              </a:rPr>
              <a:t>ST</a:t>
            </a:r>
            <a:r>
              <a:rPr lang="en-US" sz="4800" b="1" dirty="0">
                <a:solidFill>
                  <a:srgbClr val="7030A0"/>
                </a:solidFill>
              </a:rPr>
              <a:t> YEAR</a:t>
            </a:r>
            <a:endParaRPr lang="en-US" sz="3600" b="1" dirty="0">
              <a:solidFill>
                <a:srgbClr val="7030A0"/>
              </a:solidFill>
            </a:endParaRPr>
          </a:p>
          <a:p>
            <a:pPr algn="ctr"/>
            <a:endParaRPr lang="en-US" sz="4000" b="1" dirty="0">
              <a:solidFill>
                <a:srgbClr val="FF0000"/>
              </a:solidFill>
            </a:endParaRPr>
          </a:p>
          <a:p>
            <a:pPr algn="ctr"/>
            <a:r>
              <a:rPr lang="en-US" sz="4000" b="1" dirty="0">
                <a:solidFill>
                  <a:srgbClr val="FF0000"/>
                </a:solidFill>
              </a:rPr>
              <a:t>COURSE NAME: OLYMPIC MOVEMENTS AND ORGANIZATION OF TOURNAMENTS</a:t>
            </a:r>
          </a:p>
          <a:p>
            <a:pPr algn="ctr"/>
            <a:endParaRPr lang="en-US" sz="3600" b="1" dirty="0">
              <a:solidFill>
                <a:srgbClr val="FF0000"/>
              </a:solidFill>
            </a:endParaRPr>
          </a:p>
          <a:p>
            <a:pPr algn="ctr"/>
            <a:r>
              <a:rPr lang="en-US" sz="4800" b="1" dirty="0">
                <a:solidFill>
                  <a:srgbClr val="002060"/>
                </a:solidFill>
              </a:rPr>
              <a:t>COURSE CODE: PED102TH </a:t>
            </a:r>
          </a:p>
        </p:txBody>
      </p:sp>
      <p:pic>
        <p:nvPicPr>
          <p:cNvPr id="2050" name="Picture 2"/>
          <p:cNvPicPr>
            <a:picLocks noChangeAspect="1" noChangeArrowheads="1"/>
          </p:cNvPicPr>
          <p:nvPr/>
        </p:nvPicPr>
        <p:blipFill>
          <a:blip r:embed="rId2"/>
          <a:srcRect/>
          <a:stretch>
            <a:fillRect/>
          </a:stretch>
        </p:blipFill>
        <p:spPr bwMode="auto">
          <a:xfrm>
            <a:off x="0" y="1"/>
            <a:ext cx="4343400" cy="6858000"/>
          </a:xfrm>
          <a:prstGeom prst="rect">
            <a:avLst/>
          </a:prstGeom>
          <a:noFill/>
          <a:ln w="9525">
            <a:noFill/>
            <a:miter lim="800000"/>
            <a:headEnd/>
            <a:tailEnd/>
          </a:ln>
          <a:effectLst/>
        </p:spPr>
      </p:pic>
    </p:spTree>
    <p:extLst>
      <p:ext uri="{BB962C8B-B14F-4D97-AF65-F5344CB8AC3E}">
        <p14:creationId xmlns:p14="http://schemas.microsoft.com/office/powerpoint/2010/main" val="247687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407AEE-87E5-4259-B378-DA80629601FD}"/>
              </a:ext>
            </a:extLst>
          </p:cNvPr>
          <p:cNvPicPr>
            <a:picLocks noChangeAspect="1"/>
          </p:cNvPicPr>
          <p:nvPr/>
        </p:nvPicPr>
        <p:blipFill>
          <a:blip r:embed="rId2"/>
          <a:stretch>
            <a:fillRect/>
          </a:stretch>
        </p:blipFill>
        <p:spPr>
          <a:xfrm>
            <a:off x="312208" y="228600"/>
            <a:ext cx="8519583" cy="6019800"/>
          </a:xfrm>
          <a:prstGeom prst="rect">
            <a:avLst/>
          </a:prstGeom>
        </p:spPr>
      </p:pic>
      <p:sp>
        <p:nvSpPr>
          <p:cNvPr id="5" name="Rectangle 4">
            <a:extLst>
              <a:ext uri="{FF2B5EF4-FFF2-40B4-BE49-F238E27FC236}">
                <a16:creationId xmlns:a16="http://schemas.microsoft.com/office/drawing/2014/main" id="{C33DFDED-B469-4BA0-ABCE-B3D8108EB3C4}"/>
              </a:ext>
            </a:extLst>
          </p:cNvPr>
          <p:cNvSpPr/>
          <p:nvPr/>
        </p:nvSpPr>
        <p:spPr>
          <a:xfrm>
            <a:off x="533400" y="914400"/>
            <a:ext cx="7772400" cy="2554545"/>
          </a:xfrm>
          <a:prstGeom prst="rect">
            <a:avLst/>
          </a:prstGeom>
        </p:spPr>
        <p:txBody>
          <a:bodyPr wrap="square">
            <a:spAutoFit/>
          </a:bodyPr>
          <a:lstStyle/>
          <a:p>
            <a:pPr algn="ctr"/>
            <a:r>
              <a:rPr lang="en-US" sz="8000" b="1" dirty="0">
                <a:solidFill>
                  <a:srgbClr val="FF0000"/>
                </a:solidFill>
              </a:rPr>
              <a:t>FIXTURE, </a:t>
            </a:r>
          </a:p>
          <a:p>
            <a:pPr algn="ctr"/>
            <a:r>
              <a:rPr lang="en-US" sz="8000" b="1" dirty="0">
                <a:solidFill>
                  <a:srgbClr val="FF0000"/>
                </a:solidFill>
              </a:rPr>
              <a:t>ROLE OF SAI</a:t>
            </a:r>
            <a:endParaRPr lang="en-US" sz="1400"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7C6A-24DD-4FB6-B4C2-21AF6A10B5F1}"/>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n-US" b="1" dirty="0">
                <a:solidFill>
                  <a:srgbClr val="FF0000"/>
                </a:solidFill>
              </a:rPr>
              <a:t>TOPICS TO BE COVERED</a:t>
            </a:r>
          </a:p>
        </p:txBody>
      </p:sp>
      <p:sp>
        <p:nvSpPr>
          <p:cNvPr id="3" name="Content Placeholder 2">
            <a:extLst>
              <a:ext uri="{FF2B5EF4-FFF2-40B4-BE49-F238E27FC236}">
                <a16:creationId xmlns:a16="http://schemas.microsoft.com/office/drawing/2014/main" id="{5E6D11E5-D21D-4DCB-B446-38F510FCDE25}"/>
              </a:ext>
            </a:extLst>
          </p:cNvPr>
          <p:cNvSpPr>
            <a:spLocks noGrp="1"/>
          </p:cNvSpPr>
          <p:nvPr>
            <p:ph idx="1"/>
          </p:nvPr>
        </p:nvSpPr>
        <p:spPr>
          <a:xfrm>
            <a:off x="457200" y="2286000"/>
            <a:ext cx="8229600" cy="3840163"/>
          </a:xfrm>
        </p:spPr>
        <p:txBody>
          <a:bodyPr/>
          <a:lstStyle/>
          <a:p>
            <a:r>
              <a:rPr lang="en-US" b="1" dirty="0"/>
              <a:t>KNOCK-OUT FIXTURES</a:t>
            </a:r>
          </a:p>
          <a:p>
            <a:r>
              <a:rPr lang="en-US" b="1" dirty="0"/>
              <a:t>ROLE  OF SAI	</a:t>
            </a:r>
          </a:p>
          <a:p>
            <a:r>
              <a:rPr lang="en-US" b="1" dirty="0"/>
              <a:t>KHELO INDIA  PROGRAM</a:t>
            </a:r>
          </a:p>
        </p:txBody>
      </p:sp>
    </p:spTree>
    <p:extLst>
      <p:ext uri="{BB962C8B-B14F-4D97-AF65-F5344CB8AC3E}">
        <p14:creationId xmlns:p14="http://schemas.microsoft.com/office/powerpoint/2010/main" val="1824641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BCE6C-29AB-48A2-AAFB-17BD1CA63D3B}"/>
              </a:ext>
            </a:extLst>
          </p:cNvPr>
          <p:cNvSpPr>
            <a:spLocks noGrp="1"/>
          </p:cNvSpPr>
          <p:nvPr>
            <p:ph type="title"/>
          </p:nvPr>
        </p:nvSpPr>
        <p:spPr>
          <a:xfrm>
            <a:off x="457200" y="274638"/>
            <a:ext cx="8229600" cy="944562"/>
          </a:xfrm>
        </p:spPr>
        <p:style>
          <a:lnRef idx="0">
            <a:schemeClr val="accent1"/>
          </a:lnRef>
          <a:fillRef idx="3">
            <a:schemeClr val="accent1"/>
          </a:fillRef>
          <a:effectRef idx="3">
            <a:schemeClr val="accent1"/>
          </a:effectRef>
          <a:fontRef idx="minor">
            <a:schemeClr val="lt1"/>
          </a:fontRef>
        </p:style>
        <p:txBody>
          <a:bodyPr>
            <a:normAutofit/>
          </a:bodyPr>
          <a:lstStyle/>
          <a:p>
            <a:r>
              <a:rPr lang="en-US" b="1" dirty="0"/>
              <a:t>KNOCK-OUT FIXTURES</a:t>
            </a:r>
          </a:p>
        </p:txBody>
      </p:sp>
      <p:sp>
        <p:nvSpPr>
          <p:cNvPr id="3" name="Content Placeholder 2">
            <a:extLst>
              <a:ext uri="{FF2B5EF4-FFF2-40B4-BE49-F238E27FC236}">
                <a16:creationId xmlns:a16="http://schemas.microsoft.com/office/drawing/2014/main" id="{A18F3C99-D535-4083-BD77-16F031FAE497}"/>
              </a:ext>
            </a:extLst>
          </p:cNvPr>
          <p:cNvSpPr>
            <a:spLocks noGrp="1"/>
          </p:cNvSpPr>
          <p:nvPr>
            <p:ph idx="1"/>
          </p:nvPr>
        </p:nvSpPr>
        <p:spPr>
          <a:xfrm>
            <a:off x="457200" y="1219200"/>
            <a:ext cx="8382000" cy="5638800"/>
          </a:xfrm>
        </p:spPr>
        <p:txBody>
          <a:bodyPr>
            <a:normAutofit/>
          </a:bodyPr>
          <a:lstStyle/>
          <a:p>
            <a:r>
              <a:rPr lang="en-US" dirty="0"/>
              <a:t>Fixture of 19 Teams on Knock-out Basis </a:t>
            </a:r>
          </a:p>
          <a:p>
            <a:r>
              <a:rPr lang="en-US" dirty="0"/>
              <a:t>Total number of teams=19 </a:t>
            </a:r>
          </a:p>
          <a:p>
            <a:r>
              <a:rPr lang="en-US" dirty="0"/>
              <a:t>Total number of matches=19-1 =18</a:t>
            </a:r>
          </a:p>
          <a:p>
            <a:endParaRPr lang="en-US" b="1" dirty="0"/>
          </a:p>
        </p:txBody>
      </p:sp>
      <p:pic>
        <p:nvPicPr>
          <p:cNvPr id="4" name="Picture 3">
            <a:extLst>
              <a:ext uri="{FF2B5EF4-FFF2-40B4-BE49-F238E27FC236}">
                <a16:creationId xmlns:a16="http://schemas.microsoft.com/office/drawing/2014/main" id="{88385F32-F6A9-4FA0-80B3-CEA52643F64B}"/>
              </a:ext>
            </a:extLst>
          </p:cNvPr>
          <p:cNvPicPr>
            <a:picLocks noChangeAspect="1"/>
          </p:cNvPicPr>
          <p:nvPr/>
        </p:nvPicPr>
        <p:blipFill>
          <a:blip r:embed="rId2"/>
          <a:stretch>
            <a:fillRect/>
          </a:stretch>
        </p:blipFill>
        <p:spPr>
          <a:xfrm>
            <a:off x="1524000" y="2896359"/>
            <a:ext cx="5334000" cy="3896755"/>
          </a:xfrm>
          <a:prstGeom prst="rect">
            <a:avLst/>
          </a:prstGeom>
        </p:spPr>
      </p:pic>
    </p:spTree>
    <p:extLst>
      <p:ext uri="{BB962C8B-B14F-4D97-AF65-F5344CB8AC3E}">
        <p14:creationId xmlns:p14="http://schemas.microsoft.com/office/powerpoint/2010/main" val="3606719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2D5259D-8251-4921-A371-C38F5AC13ACA}"/>
              </a:ext>
            </a:extLst>
          </p:cNvPr>
          <p:cNvPicPr>
            <a:picLocks noGrp="1" noChangeAspect="1"/>
          </p:cNvPicPr>
          <p:nvPr>
            <p:ph idx="1"/>
          </p:nvPr>
        </p:nvPicPr>
        <p:blipFill>
          <a:blip r:embed="rId2"/>
          <a:stretch>
            <a:fillRect/>
          </a:stretch>
        </p:blipFill>
        <p:spPr>
          <a:xfrm>
            <a:off x="990600" y="1003508"/>
            <a:ext cx="6865411" cy="5821362"/>
          </a:xfrm>
          <a:prstGeom prst="rect">
            <a:avLst/>
          </a:prstGeom>
        </p:spPr>
      </p:pic>
    </p:spTree>
    <p:extLst>
      <p:ext uri="{BB962C8B-B14F-4D97-AF65-F5344CB8AC3E}">
        <p14:creationId xmlns:p14="http://schemas.microsoft.com/office/powerpoint/2010/main" val="1977962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573FF-2D9C-4946-A5DE-44719A43905D}"/>
              </a:ext>
            </a:extLst>
          </p:cNvPr>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b="1" dirty="0"/>
              <a:t>ROLE  OF SAI </a:t>
            </a:r>
            <a:br>
              <a:rPr lang="en-US" b="1" dirty="0"/>
            </a:br>
            <a:r>
              <a:rPr lang="en-US" b="1" dirty="0"/>
              <a:t>(SPORTS AUTHORITY OF INDIA)</a:t>
            </a:r>
          </a:p>
        </p:txBody>
      </p:sp>
      <p:sp>
        <p:nvSpPr>
          <p:cNvPr id="3" name="Content Placeholder 2">
            <a:extLst>
              <a:ext uri="{FF2B5EF4-FFF2-40B4-BE49-F238E27FC236}">
                <a16:creationId xmlns:a16="http://schemas.microsoft.com/office/drawing/2014/main" id="{AE2B5316-9B73-42D3-832F-CA9AE6E8D037}"/>
              </a:ext>
            </a:extLst>
          </p:cNvPr>
          <p:cNvSpPr>
            <a:spLocks noGrp="1"/>
          </p:cNvSpPr>
          <p:nvPr>
            <p:ph idx="1"/>
          </p:nvPr>
        </p:nvSpPr>
        <p:spPr>
          <a:xfrm>
            <a:off x="152400" y="1752600"/>
            <a:ext cx="8686800" cy="5105400"/>
          </a:xfrm>
        </p:spPr>
        <p:txBody>
          <a:bodyPr>
            <a:noAutofit/>
          </a:bodyPr>
          <a:lstStyle/>
          <a:p>
            <a:r>
              <a:rPr lang="en-US" sz="2000" dirty="0"/>
              <a:t>The Sports Authority of India (SAI) is an apex National Sports body found in 1984 by the Ministry of Youth Affairs and Sports, Government of India for broad basing and bringing excellence in sports across India.</a:t>
            </a:r>
          </a:p>
          <a:p>
            <a:r>
              <a:rPr lang="en-US" sz="2000" dirty="0"/>
              <a:t>It's 9 Regional </a:t>
            </a:r>
            <a:r>
              <a:rPr lang="en-US" sz="2000" dirty="0" err="1"/>
              <a:t>Centres</a:t>
            </a:r>
            <a:r>
              <a:rPr lang="en-US" sz="2000" dirty="0"/>
              <a:t> which are located at Bengaluru, Gandhinagar, Chandigarh, Kolkata, Imphal, Guwahati, Bhopal, Mumbai, Lucknow, and </a:t>
            </a:r>
            <a:r>
              <a:rPr lang="en-US" sz="2000" dirty="0" err="1"/>
              <a:t>Sonepat</a:t>
            </a:r>
            <a:r>
              <a:rPr lang="en-US" sz="2000" dirty="0"/>
              <a:t>; and two Academic institutions viz. Netaji Subhash National Institute of Sports (NS NIS), Patiala and </a:t>
            </a:r>
            <a:r>
              <a:rPr lang="en-US" sz="2000" dirty="0" err="1"/>
              <a:t>Laxmibai</a:t>
            </a:r>
            <a:r>
              <a:rPr lang="en-US" sz="2000" dirty="0"/>
              <a:t> National College of Education (LNCPE), Thiruvananthapuram (Kerala).</a:t>
            </a:r>
          </a:p>
          <a:p>
            <a:r>
              <a:rPr lang="en-US" sz="2000" dirty="0"/>
              <a:t>Through NS NIS Patiala and a few of the regional centers at Bengaluru, Kolkata, and Thiruvananthapuram SAI offers a spread of courses in sports coaching and medicine, and SAI LNCPE, Thiruvananthapuram conducts graduate and post-graduate courses in education. </a:t>
            </a:r>
          </a:p>
        </p:txBody>
      </p:sp>
    </p:spTree>
    <p:extLst>
      <p:ext uri="{BB962C8B-B14F-4D97-AF65-F5344CB8AC3E}">
        <p14:creationId xmlns:p14="http://schemas.microsoft.com/office/powerpoint/2010/main" val="2802007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97A0D-398A-4668-B725-953A31FB6D4E}"/>
              </a:ext>
            </a:extLst>
          </p:cNvPr>
          <p:cNvSpPr>
            <a:spLocks noGrp="1"/>
          </p:cNvSpPr>
          <p:nvPr>
            <p:ph idx="1"/>
          </p:nvPr>
        </p:nvSpPr>
        <p:spPr>
          <a:xfrm>
            <a:off x="457200" y="457200"/>
            <a:ext cx="8229600" cy="5668963"/>
          </a:xfrm>
        </p:spPr>
        <p:txBody>
          <a:bodyPr>
            <a:normAutofit fontScale="70000" lnSpcReduction="20000"/>
          </a:bodyPr>
          <a:lstStyle/>
          <a:p>
            <a:r>
              <a:rPr lang="en-US" dirty="0"/>
              <a:t>The Sports Authority of India (SAI) was established by the Government in 1984 as a Society under the Societies Registration Act, 1860, with the dual objective of broad-basing of sports and to realize excellence at the national and international level. </a:t>
            </a:r>
          </a:p>
          <a:p>
            <a:r>
              <a:rPr lang="en-US" dirty="0"/>
              <a:t>There's a provision to offer scholarships to sportspersons, consistent with their ability. </a:t>
            </a:r>
          </a:p>
          <a:p>
            <a:r>
              <a:rPr lang="en-US" dirty="0"/>
              <a:t>The merit list of sports achievements at the national level is ready for awarding scholarships. </a:t>
            </a:r>
          </a:p>
          <a:p>
            <a:r>
              <a:rPr lang="en-US" dirty="0"/>
              <a:t>SAI organizes nutrition camps to make awareness about the nutritional needs of varied age groups and organizes events to make and spread awareness about the importance of a well-balanced nutritious diet. </a:t>
            </a:r>
          </a:p>
          <a:p>
            <a:r>
              <a:rPr lang="en-US" dirty="0"/>
              <a:t>SAI has taken firm determination to popularize the indigenous games and martial arts. </a:t>
            </a:r>
          </a:p>
          <a:p>
            <a:r>
              <a:rPr lang="en-US" dirty="0"/>
              <a:t>Thanks to this, these games are organized within the north-eastern states of India. As a result, these games still exist in those parts of the country</a:t>
            </a:r>
          </a:p>
          <a:p>
            <a:endParaRPr lang="en-US" dirty="0"/>
          </a:p>
        </p:txBody>
      </p:sp>
    </p:spTree>
    <p:extLst>
      <p:ext uri="{BB962C8B-B14F-4D97-AF65-F5344CB8AC3E}">
        <p14:creationId xmlns:p14="http://schemas.microsoft.com/office/powerpoint/2010/main" val="704718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E6433-132E-4B42-8BE7-052AB0076436}"/>
              </a:ext>
            </a:extLst>
          </p:cNvPr>
          <p:cNvSpPr>
            <a:spLocks noGrp="1"/>
          </p:cNvSpPr>
          <p:nvPr>
            <p:ph type="title"/>
          </p:nvPr>
        </p:nvSpPr>
        <p:spPr/>
        <p:style>
          <a:lnRef idx="0">
            <a:schemeClr val="dk1"/>
          </a:lnRef>
          <a:fillRef idx="3">
            <a:schemeClr val="dk1"/>
          </a:fillRef>
          <a:effectRef idx="3">
            <a:schemeClr val="dk1"/>
          </a:effectRef>
          <a:fontRef idx="minor">
            <a:schemeClr val="lt1"/>
          </a:fontRef>
        </p:style>
        <p:txBody>
          <a:bodyPr/>
          <a:lstStyle/>
          <a:p>
            <a:r>
              <a:rPr lang="en-US" b="1" dirty="0"/>
              <a:t>KHELO INDIA  PROGRAM</a:t>
            </a:r>
          </a:p>
        </p:txBody>
      </p:sp>
      <p:sp>
        <p:nvSpPr>
          <p:cNvPr id="3" name="Content Placeholder 2">
            <a:extLst>
              <a:ext uri="{FF2B5EF4-FFF2-40B4-BE49-F238E27FC236}">
                <a16:creationId xmlns:a16="http://schemas.microsoft.com/office/drawing/2014/main" id="{B0198309-1D46-47A3-8172-2AB7DDD6D95E}"/>
              </a:ext>
            </a:extLst>
          </p:cNvPr>
          <p:cNvSpPr>
            <a:spLocks noGrp="1"/>
          </p:cNvSpPr>
          <p:nvPr>
            <p:ph idx="1"/>
          </p:nvPr>
        </p:nvSpPr>
        <p:spPr/>
        <p:txBody>
          <a:bodyPr/>
          <a:lstStyle/>
          <a:p>
            <a:r>
              <a:rPr lang="en-US" dirty="0"/>
              <a:t>The </a:t>
            </a:r>
            <a:r>
              <a:rPr lang="en-US" dirty="0" err="1"/>
              <a:t>Khelo</a:t>
            </a:r>
            <a:r>
              <a:rPr lang="en-US" dirty="0"/>
              <a:t> India </a:t>
            </a:r>
            <a:r>
              <a:rPr lang="en-US" dirty="0" err="1"/>
              <a:t>programme</a:t>
            </a:r>
            <a:r>
              <a:rPr lang="en-US" dirty="0"/>
              <a:t> has been introduced to revive the sports culture in India at the grass-root level by building a strong framework for all sports played in our country and establish India as a great sporting nation.</a:t>
            </a:r>
          </a:p>
        </p:txBody>
      </p:sp>
    </p:spTree>
    <p:extLst>
      <p:ext uri="{BB962C8B-B14F-4D97-AF65-F5344CB8AC3E}">
        <p14:creationId xmlns:p14="http://schemas.microsoft.com/office/powerpoint/2010/main" val="1594019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05063A-3F18-4313-9DD3-F91E1DC553AA}"/>
              </a:ext>
            </a:extLst>
          </p:cNvPr>
          <p:cNvSpPr>
            <a:spLocks noGrp="1"/>
          </p:cNvSpPr>
          <p:nvPr>
            <p:ph idx="1"/>
          </p:nvPr>
        </p:nvSpPr>
        <p:spPr>
          <a:xfrm>
            <a:off x="457200" y="457200"/>
            <a:ext cx="8229600" cy="6172200"/>
          </a:xfrm>
        </p:spPr>
        <p:txBody>
          <a:bodyPr>
            <a:normAutofit fontScale="92500" lnSpcReduction="10000"/>
          </a:bodyPr>
          <a:lstStyle/>
          <a:p>
            <a:r>
              <a:rPr lang="en-US" dirty="0"/>
              <a:t>Talented players identified in priority sports disciplines at various levels by the High-Powered Committee will be provided annual financial assistance of INR 5 lakh per annum for 8 years.</a:t>
            </a:r>
          </a:p>
          <a:p>
            <a:r>
              <a:rPr lang="en-US" dirty="0" err="1"/>
              <a:t>Khelo</a:t>
            </a:r>
            <a:r>
              <a:rPr lang="en-US" dirty="0"/>
              <a:t> India School Games, which are a part of the </a:t>
            </a:r>
            <a:r>
              <a:rPr lang="en-US" dirty="0" err="1"/>
              <a:t>Khelo</a:t>
            </a:r>
            <a:r>
              <a:rPr lang="en-US" dirty="0"/>
              <a:t> India </a:t>
            </a:r>
            <a:r>
              <a:rPr lang="en-US" dirty="0" err="1"/>
              <a:t>programme</a:t>
            </a:r>
            <a:r>
              <a:rPr lang="en-US" dirty="0"/>
              <a:t>, are being held from 31st January to 8th February, 2018 in New Delhi. </a:t>
            </a:r>
          </a:p>
          <a:p>
            <a:r>
              <a:rPr lang="en-US" dirty="0"/>
              <a:t>Under-17 athletes have been invited to participate across 16 disciplines, which are as follows: </a:t>
            </a:r>
          </a:p>
          <a:p>
            <a:pPr lvl="1"/>
            <a:r>
              <a:rPr lang="en-US" dirty="0"/>
              <a:t>Archery, Athletics, Badminton, Basketball, Boxing, Football, Gymnastics, Hockey, Judo, Kabaddi, Kho-Kho, Shooting, Swimming, Volleyball, Weightlifting, and Wrestling.</a:t>
            </a:r>
          </a:p>
        </p:txBody>
      </p:sp>
    </p:spTree>
    <p:extLst>
      <p:ext uri="{BB962C8B-B14F-4D97-AF65-F5344CB8AC3E}">
        <p14:creationId xmlns:p14="http://schemas.microsoft.com/office/powerpoint/2010/main" val="2761074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5F405C-4A39-4C87-9E56-4B8665AB4513}"/>
              </a:ext>
            </a:extLst>
          </p:cNvPr>
          <p:cNvPicPr>
            <a:picLocks noChangeAspect="1"/>
          </p:cNvPicPr>
          <p:nvPr/>
        </p:nvPicPr>
        <p:blipFill>
          <a:blip r:embed="rId2"/>
          <a:stretch>
            <a:fillRect/>
          </a:stretch>
        </p:blipFill>
        <p:spPr>
          <a:xfrm>
            <a:off x="1219200" y="990600"/>
            <a:ext cx="6324600" cy="4876800"/>
          </a:xfrm>
          <a:prstGeom prst="rect">
            <a:avLst/>
          </a:prstGeom>
        </p:spPr>
      </p:pic>
    </p:spTree>
    <p:extLst>
      <p:ext uri="{BB962C8B-B14F-4D97-AF65-F5344CB8AC3E}">
        <p14:creationId xmlns:p14="http://schemas.microsoft.com/office/powerpoint/2010/main" val="60935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675</TotalTime>
  <Words>254</Words>
  <Application>Microsoft Office PowerPoint</Application>
  <PresentationFormat>On-screen Show (4:3)</PresentationFormat>
  <Paragraphs>33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Berlin Sans FB Demi</vt:lpstr>
      <vt:lpstr>Calibri</vt:lpstr>
      <vt:lpstr>Office Theme</vt:lpstr>
      <vt:lpstr>PowerPoint Presentation</vt:lpstr>
      <vt:lpstr>PowerPoint Presentation</vt:lpstr>
      <vt:lpstr>PowerPoint Presentation</vt:lpstr>
      <vt:lpstr>TOPICS TO BE COVERED</vt:lpstr>
      <vt:lpstr>KNOCK-OUT FIXTURES</vt:lpstr>
      <vt:lpstr>PowerPoint Presentation</vt:lpstr>
      <vt:lpstr>ROLE  OF SAI  (SPORTS AUTHORITY OF INDIA)</vt:lpstr>
      <vt:lpstr>PowerPoint Presentation</vt:lpstr>
      <vt:lpstr>KHELO INDIA  PROGRAM</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jj</dc:creator>
  <cp:lastModifiedBy>User</cp:lastModifiedBy>
  <cp:revision>87</cp:revision>
  <dcterms:created xsi:type="dcterms:W3CDTF">2022-07-21T00:29:04Z</dcterms:created>
  <dcterms:modified xsi:type="dcterms:W3CDTF">2022-07-28T12:00:38Z</dcterms:modified>
</cp:coreProperties>
</file>